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  <p:embeddedFont>
      <p:font typeface="Assistant" panose="020B0604020202020204" charset="-79"/>
      <p:regular r:id="rId35"/>
      <p:bold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bold r:id="rId41"/>
      <p:boldItalic r:id="rId42"/>
    </p:embeddedFont>
    <p:embeddedFont>
      <p:font typeface="Source Sans Pro" panose="020B0604020202020204" charset="0"/>
      <p:regular r:id="rId43"/>
      <p:bold r:id="rId44"/>
      <p:italic r:id="rId45"/>
      <p:boldItalic r:id="rId46"/>
    </p:embeddedFont>
    <p:embeddedFont>
      <p:font typeface="Tenor San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136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96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72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52e2b69d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b52e2b69d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54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52e2b69d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b52e2b69d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105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12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96e27b50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596e27b50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93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96e27b50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596e27b50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82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c6352d2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c6352d2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580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52e2b69d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b52e2b69d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0876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30ace48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a30ace48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452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30ace4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30ace4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68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181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c6352d20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c6352d20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23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30ace484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a30ace484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950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30ace48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a30ace48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03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96e27b50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96e27b50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88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20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88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52e2b69de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b52e2b69de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31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52e2b69de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52e2b69de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5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52e2b69d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52e2b69d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13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92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52e2b69d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52e2b69de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0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23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8631788"/>
            <a:ext cx="18288118" cy="1655221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9258300"/>
            <a:ext cx="18280075" cy="1028255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59175" y="757750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avLst/>
            <a:gdLst/>
            <a:ahLst/>
            <a:cxnLst/>
            <a:rect l="l" t="t" r="r" b="b"/>
            <a:pathLst>
              <a:path w="8988912" h="5046647" extrusionOk="0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35443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document/889708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wslabs/open-data-docs/tree/main/docs/noaa/noaa-nexr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0" y="8414800"/>
            <a:ext cx="18288118" cy="3303303"/>
            <a:chOff x="0" y="-57149"/>
            <a:chExt cx="4816592" cy="870000"/>
          </a:xfrm>
        </p:grpSpPr>
        <p:sp>
          <p:nvSpPr>
            <p:cNvPr id="55" name="Google Shape;55;p11"/>
            <p:cNvSpPr/>
            <p:nvPr/>
          </p:nvSpPr>
          <p:spPr>
            <a:xfrm>
              <a:off x="0" y="0"/>
              <a:ext cx="4816592" cy="435940"/>
            </a:xfrm>
            <a:custGeom>
              <a:avLst/>
              <a:gdLst/>
              <a:ahLst/>
              <a:cxnLst/>
              <a:rect l="l" t="t" r="r" b="b"/>
              <a:pathLst>
                <a:path w="4816592" h="43594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35940"/>
                  </a:lnTo>
                  <a:lnTo>
                    <a:pt x="0" y="43594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6" name="Google Shape;56;p11"/>
            <p:cNvSpPr txBox="1"/>
            <p:nvPr/>
          </p:nvSpPr>
          <p:spPr>
            <a:xfrm>
              <a:off x="0" y="-57149"/>
              <a:ext cx="48165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" name="Google Shape;57;p11"/>
          <p:cNvCxnSpPr/>
          <p:nvPr/>
        </p:nvCxnSpPr>
        <p:spPr>
          <a:xfrm>
            <a:off x="1210628" y="6056361"/>
            <a:ext cx="11339100" cy="0"/>
          </a:xfrm>
          <a:prstGeom prst="straightConnector1">
            <a:avLst/>
          </a:prstGeom>
          <a:noFill/>
          <a:ln w="104775" cap="flat" cmpd="sng">
            <a:solidFill>
              <a:srgbClr val="B4E3E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8" name="Google Shape;58;p11"/>
          <p:cNvGrpSpPr/>
          <p:nvPr/>
        </p:nvGrpSpPr>
        <p:grpSpPr>
          <a:xfrm>
            <a:off x="9534932" y="5476731"/>
            <a:ext cx="1258426" cy="1264067"/>
            <a:chOff x="1813" y="0"/>
            <a:chExt cx="809173" cy="812800"/>
          </a:xfrm>
        </p:grpSpPr>
        <p:sp>
          <p:nvSpPr>
            <p:cNvPr id="59" name="Google Shape;59;p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10963450" y="5084700"/>
            <a:ext cx="2487600" cy="62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Presentation</a:t>
            </a: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64663" y="794100"/>
            <a:ext cx="16558800" cy="42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1"/>
              <a:t>Precipitation Nowcasting and Classification through Deep Transfer Learning</a:t>
            </a:r>
            <a:endParaRPr sz="6500" b="1" i="1"/>
          </a:p>
        </p:txBody>
      </p:sp>
      <p:sp>
        <p:nvSpPr>
          <p:cNvPr id="63" name="Google Shape;63;p11"/>
          <p:cNvSpPr txBox="1"/>
          <p:nvPr/>
        </p:nvSpPr>
        <p:spPr>
          <a:xfrm>
            <a:off x="11052425" y="6401000"/>
            <a:ext cx="7235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>
                <a:solidFill>
                  <a:schemeClr val="dk1"/>
                </a:solidFill>
              </a:rPr>
              <a:t>B22ACT01</a:t>
            </a:r>
            <a:endParaRPr sz="28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>
                <a:solidFill>
                  <a:schemeClr val="dk1"/>
                </a:solidFill>
              </a:rPr>
              <a:t>PREETHI G - S20190020241 </a:t>
            </a:r>
            <a:endParaRPr sz="28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1">
                <a:solidFill>
                  <a:schemeClr val="dk1"/>
                </a:solidFill>
              </a:rPr>
              <a:t>SHRI TEJA K - S20190020223</a:t>
            </a:r>
            <a:endParaRPr sz="28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9040100" y="8797625"/>
            <a:ext cx="858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MENTOR - ANISH CHAND TURLAPATHY</a:t>
            </a:r>
            <a:endParaRPr sz="3000" b="1" i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0" y="38000"/>
            <a:ext cx="14396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Block Diagram : (Base CNN)</a:t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81967" y="1300507"/>
            <a:ext cx="14396410" cy="77448"/>
          </a:xfrm>
          <a:custGeom>
            <a:avLst/>
            <a:gdLst/>
            <a:ahLst/>
            <a:cxnLst/>
            <a:rect l="l" t="t" r="r" b="b"/>
            <a:pathLst>
              <a:path w="3612650" h="19435" extrusionOk="0">
                <a:moveTo>
                  <a:pt x="0" y="0"/>
                </a:moveTo>
                <a:lnTo>
                  <a:pt x="3612650" y="0"/>
                </a:lnTo>
                <a:lnTo>
                  <a:pt x="3612650" y="19435"/>
                </a:lnTo>
                <a:lnTo>
                  <a:pt x="0" y="1943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71" name="Google Shape;171;p20"/>
          <p:cNvSpPr/>
          <p:nvPr/>
        </p:nvSpPr>
        <p:spPr>
          <a:xfrm>
            <a:off x="6215514" y="1793150"/>
            <a:ext cx="9507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Input 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6590778" y="2177890"/>
            <a:ext cx="149700" cy="13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465040" y="2315083"/>
            <a:ext cx="2626800" cy="68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pre-processing</a:t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6027892" y="3003595"/>
            <a:ext cx="249900" cy="19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902155" y="3201680"/>
            <a:ext cx="2389500" cy="132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3426050" y="3077907"/>
            <a:ext cx="14763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plotting</a:t>
            </a:r>
            <a:r>
              <a:rPr lang="en-US"/>
              <a:t> 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291445" y="3077907"/>
            <a:ext cx="14763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labelling</a:t>
            </a:r>
            <a:r>
              <a:rPr lang="en-US"/>
              <a:t> 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1771247" y="5225692"/>
            <a:ext cx="14763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Output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9882300" y="5225692"/>
            <a:ext cx="14763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sigmoid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6932502" y="5070942"/>
            <a:ext cx="2508600" cy="60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Fully Connected layers</a:t>
            </a:r>
            <a:endParaRPr sz="1200"/>
          </a:p>
        </p:txBody>
      </p:sp>
      <p:sp>
        <p:nvSpPr>
          <p:cNvPr id="181" name="Google Shape;181;p20"/>
          <p:cNvSpPr/>
          <p:nvPr/>
        </p:nvSpPr>
        <p:spPr>
          <a:xfrm>
            <a:off x="6932502" y="4200707"/>
            <a:ext cx="2626800" cy="68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Convolution  and pooling layers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7363401" y="3639307"/>
            <a:ext cx="1476300" cy="37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-US" sz="15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CNN</a:t>
            </a:r>
            <a:endParaRPr sz="1100"/>
          </a:p>
        </p:txBody>
      </p:sp>
      <p:sp>
        <p:nvSpPr>
          <p:cNvPr id="183" name="Google Shape;183;p20"/>
          <p:cNvSpPr/>
          <p:nvPr/>
        </p:nvSpPr>
        <p:spPr>
          <a:xfrm>
            <a:off x="7904479" y="3457583"/>
            <a:ext cx="249900" cy="19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7904479" y="4018983"/>
            <a:ext cx="249900" cy="19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7976435" y="4889219"/>
            <a:ext cx="249900" cy="19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9455186" y="5349464"/>
            <a:ext cx="4128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1358404" y="5349464"/>
            <a:ext cx="4128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51" y="6279802"/>
            <a:ext cx="13752488" cy="3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44203" y="6782937"/>
            <a:ext cx="10370240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4" name="Google Shape;194;p21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66750" y="448075"/>
            <a:ext cx="17537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Model Summary - Base CNN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700" y="2171700"/>
            <a:ext cx="6744150" cy="750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21"/>
          <p:cNvSpPr txBox="1"/>
          <p:nvPr/>
        </p:nvSpPr>
        <p:spPr>
          <a:xfrm>
            <a:off x="676950" y="2699750"/>
            <a:ext cx="90822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1 with a Kernal Size of 5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1 with a Kernal Size of 2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2 with a Kernal Size of 5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2 with a Kernal Size of 2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3 with a Kernal Size of 3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3 with a Kernal Size of 2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Fully Connected (Dense) Layer 50 units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Fully Connected (Dense) Layer with a output shape of 720x1832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70275" y="8284275"/>
            <a:ext cx="847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Trained with 3 months of Miami (KAMX) data</a:t>
            </a:r>
            <a:endParaRPr sz="30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04" name="Google Shape;204;p22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466750" y="448075"/>
            <a:ext cx="17480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Results - Base CNN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" y="1866800"/>
            <a:ext cx="18280076" cy="575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" y="7704500"/>
            <a:ext cx="4640852" cy="257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835" y="7704500"/>
            <a:ext cx="4671791" cy="25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6634" y="7704500"/>
            <a:ext cx="4671791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18425" y="8358391"/>
            <a:ext cx="2581275" cy="102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99700" y="8372679"/>
            <a:ext cx="1047750" cy="1000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3963" y="-12"/>
            <a:ext cx="18280075" cy="10326324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cxnSp>
        <p:nvCxnSpPr>
          <p:cNvPr id="217" name="Google Shape;217;p23"/>
          <p:cNvCxnSpPr/>
          <p:nvPr/>
        </p:nvCxnSpPr>
        <p:spPr>
          <a:xfrm rot="-5400000">
            <a:off x="5593997" y="4620724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23"/>
          <p:cNvSpPr txBox="1"/>
          <p:nvPr/>
        </p:nvSpPr>
        <p:spPr>
          <a:xfrm>
            <a:off x="1432875" y="158500"/>
            <a:ext cx="15998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Rainfall detection over an area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13944519" y="6280958"/>
            <a:ext cx="350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391" y="5825275"/>
            <a:ext cx="4960147" cy="3926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400" y="5421725"/>
            <a:ext cx="4804585" cy="4202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22" name="Google Shape;222;p23"/>
          <p:cNvCxnSpPr/>
          <p:nvPr/>
        </p:nvCxnSpPr>
        <p:spPr>
          <a:xfrm rot="-5400000">
            <a:off x="5593997" y="65267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7633" y="1327574"/>
            <a:ext cx="4765680" cy="42028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8075" y="1312900"/>
            <a:ext cx="4711225" cy="39260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0" name="Google Shape;230;p24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466750" y="448075"/>
            <a:ext cx="15290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Model Summary: Classification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531525" y="3139313"/>
            <a:ext cx="871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ssistant"/>
                <a:ea typeface="Assistant"/>
                <a:cs typeface="Assistant"/>
                <a:sym typeface="Assistant"/>
              </a:rPr>
              <a:t>Splitting Training and Testing Data: 80%-20% </a:t>
            </a: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72125" y="7532175"/>
            <a:ext cx="660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Class 1 - Rainfall Across Large Area (&gt;400 sqkm)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sistant"/>
              <a:buChar char="●"/>
            </a:pPr>
            <a:r>
              <a:rPr lang="en-US" sz="2400">
                <a:latin typeface="Assistant"/>
                <a:ea typeface="Assistant"/>
                <a:cs typeface="Assistant"/>
                <a:sym typeface="Assistant"/>
              </a:rPr>
              <a:t>Class 2 - Rainfall Across Small Area (&lt;400 sqkm)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802800" y="6710725"/>
            <a:ext cx="59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ssistant"/>
                <a:ea typeface="Assistant"/>
                <a:cs typeface="Assistant"/>
                <a:sym typeface="Assistant"/>
              </a:rPr>
              <a:t>Classes:</a:t>
            </a:r>
            <a:endParaRPr sz="2400"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750" y="1866798"/>
            <a:ext cx="7539309" cy="82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50" y="4034959"/>
            <a:ext cx="7016752" cy="175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42" name="Google Shape;242;p25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466750" y="448075"/>
            <a:ext cx="17613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Classification Results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300" y="5741087"/>
            <a:ext cx="4981575" cy="4448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5275" y="5728612"/>
            <a:ext cx="4987789" cy="4473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6" name="Google Shape;246;p25"/>
          <p:cNvSpPr txBox="1"/>
          <p:nvPr/>
        </p:nvSpPr>
        <p:spPr>
          <a:xfrm>
            <a:off x="151100" y="5647725"/>
            <a:ext cx="28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ssistant"/>
                <a:ea typeface="Assistant"/>
                <a:cs typeface="Assistant"/>
                <a:sym typeface="Assistant"/>
              </a:rPr>
              <a:t>Small Area:</a:t>
            </a:r>
            <a:endParaRPr sz="2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9087975" y="5647725"/>
            <a:ext cx="211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ssistant"/>
                <a:ea typeface="Assistant"/>
                <a:cs typeface="Assistant"/>
                <a:sym typeface="Assistant"/>
              </a:rPr>
              <a:t>Large Area:</a:t>
            </a:r>
            <a:endParaRPr sz="20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66795"/>
            <a:ext cx="18288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00" y="1588625"/>
            <a:ext cx="6096000" cy="8615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26"/>
          <p:cNvSpPr txBox="1"/>
          <p:nvPr/>
        </p:nvSpPr>
        <p:spPr>
          <a:xfrm>
            <a:off x="0" y="0"/>
            <a:ext cx="18288000" cy="13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Block Diagram - CNN-FT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60" name="Google Shape;260;p27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466750" y="448075"/>
            <a:ext cx="17537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Model Summary - CNN-FT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700" y="2171700"/>
            <a:ext cx="6744150" cy="750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27"/>
          <p:cNvSpPr txBox="1"/>
          <p:nvPr/>
        </p:nvSpPr>
        <p:spPr>
          <a:xfrm>
            <a:off x="676950" y="2699750"/>
            <a:ext cx="90822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1 with a Kernal Size of 5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1 with a Kernal Size of 2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2 with a Kernal Size of 5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2 with a Kernal Size of 2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Convolution Layer 3 with a Kernal Size of 3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– Pooling Layer 3 with a Kernal Size of 2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Fully Connected (Dense) Layer 50 units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Fully Connected (Dense) Layer with a output shape of 720x1832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894525" y="8383650"/>
            <a:ext cx="8473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Trained with 1 week of New Orleans (KLIX) data after importing the trained weights of Base CNN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70" name="Google Shape;270;p28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466750" y="448075"/>
            <a:ext cx="17480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Results - CNN-FT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7272"/>
            <a:ext cx="18280075" cy="54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0" y="7408175"/>
            <a:ext cx="4558984" cy="28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950" y="7408175"/>
            <a:ext cx="4608863" cy="28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9429" y="7408175"/>
            <a:ext cx="4688671" cy="281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88100" y="8302204"/>
            <a:ext cx="2581275" cy="102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69375" y="8316485"/>
            <a:ext cx="809625" cy="1000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Gated Recurrent Unit - GRU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1215400" y="4098675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In sequence modeling techniques, the Gated Recurrent Unit is the newest entrant after RNN and LSTM, hence it offers an improvement over the other two.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GRU uses gates to control the flow of information.</a:t>
            </a:r>
            <a:endParaRPr sz="270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There are Primarily 2 gates. The first gate is the Reset gate and the other one is the update gate.</a:t>
            </a:r>
            <a:endParaRPr sz="2700"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275" y="4527675"/>
            <a:ext cx="8036926" cy="322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/>
        </p:nvSpPr>
        <p:spPr>
          <a:xfrm>
            <a:off x="634775" y="557200"/>
            <a:ext cx="448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Outline</a:t>
            </a:r>
            <a:r>
              <a:rPr lang="en-US" sz="58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  <a:endParaRPr sz="100"/>
          </a:p>
        </p:txBody>
      </p:sp>
      <p:sp>
        <p:nvSpPr>
          <p:cNvPr id="70" name="Google Shape;70;p12"/>
          <p:cNvSpPr txBox="1"/>
          <p:nvPr/>
        </p:nvSpPr>
        <p:spPr>
          <a:xfrm>
            <a:off x="918587" y="1675206"/>
            <a:ext cx="420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Work Done</a:t>
            </a:r>
            <a:endParaRPr sz="2600" b="1" i="1"/>
          </a:p>
        </p:txBody>
      </p:sp>
      <p:sp>
        <p:nvSpPr>
          <p:cNvPr id="71" name="Google Shape;71;p12"/>
          <p:cNvSpPr/>
          <p:nvPr/>
        </p:nvSpPr>
        <p:spPr>
          <a:xfrm>
            <a:off x="0" y="9258300"/>
            <a:ext cx="18280075" cy="1028255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72" name="Google Shape;72;p12"/>
          <p:cNvSpPr txBox="1"/>
          <p:nvPr/>
        </p:nvSpPr>
        <p:spPr>
          <a:xfrm>
            <a:off x="918571" y="2402100"/>
            <a:ext cx="570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Visualization and Data Labeling </a:t>
            </a: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12397478" y="9090528"/>
            <a:ext cx="6020792" cy="335600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4" name="Google Shape;74;p12"/>
          <p:cNvSpPr/>
          <p:nvPr/>
        </p:nvSpPr>
        <p:spPr>
          <a:xfrm>
            <a:off x="443237" y="1715158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5" name="Google Shape;75;p12"/>
          <p:cNvSpPr/>
          <p:nvPr/>
        </p:nvSpPr>
        <p:spPr>
          <a:xfrm>
            <a:off x="443225" y="2488188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6" name="Google Shape;76;p12"/>
          <p:cNvSpPr/>
          <p:nvPr/>
        </p:nvSpPr>
        <p:spPr>
          <a:xfrm>
            <a:off x="443250" y="3190453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7" name="Google Shape;77;p12"/>
          <p:cNvSpPr txBox="1"/>
          <p:nvPr/>
        </p:nvSpPr>
        <p:spPr>
          <a:xfrm>
            <a:off x="776675" y="3037375"/>
            <a:ext cx="448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Block Diagram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443225" y="4546116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9" name="Google Shape;79;p12"/>
          <p:cNvSpPr/>
          <p:nvPr/>
        </p:nvSpPr>
        <p:spPr>
          <a:xfrm>
            <a:off x="443250" y="5192941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80" name="Google Shape;80;p12"/>
          <p:cNvSpPr/>
          <p:nvPr/>
        </p:nvSpPr>
        <p:spPr>
          <a:xfrm>
            <a:off x="443250" y="5878153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81" name="Google Shape;81;p12"/>
          <p:cNvSpPr/>
          <p:nvPr/>
        </p:nvSpPr>
        <p:spPr>
          <a:xfrm>
            <a:off x="443237" y="6563366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82" name="Google Shape;82;p12"/>
          <p:cNvSpPr/>
          <p:nvPr/>
        </p:nvSpPr>
        <p:spPr>
          <a:xfrm>
            <a:off x="443250" y="7243853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83" name="Google Shape;83;p12"/>
          <p:cNvSpPr/>
          <p:nvPr/>
        </p:nvSpPr>
        <p:spPr>
          <a:xfrm>
            <a:off x="443237" y="7894941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84" name="Google Shape;84;p12"/>
          <p:cNvSpPr txBox="1"/>
          <p:nvPr/>
        </p:nvSpPr>
        <p:spPr>
          <a:xfrm>
            <a:off x="834575" y="4421600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Rainfall Detection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834575" y="5060813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Dynamic Visualization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834575" y="5707550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Model Summary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692675" y="6397438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Result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692675" y="7087338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Evaluation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692675" y="7762738"/>
            <a:ext cx="4368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References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443250" y="3923953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91" name="Google Shape;91;p12"/>
          <p:cNvSpPr txBox="1"/>
          <p:nvPr/>
        </p:nvSpPr>
        <p:spPr>
          <a:xfrm>
            <a:off x="918575" y="3729475"/>
            <a:ext cx="448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Base CNN Result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00" y="1550800"/>
            <a:ext cx="6096000" cy="86529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0" name="Google Shape;290;p30"/>
          <p:cNvSpPr/>
          <p:nvPr/>
        </p:nvSpPr>
        <p:spPr>
          <a:xfrm rot="-5400000">
            <a:off x="9319050" y="3617250"/>
            <a:ext cx="1153500" cy="2297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11316850" y="3428993"/>
            <a:ext cx="3270000" cy="3057300"/>
          </a:xfrm>
          <a:prstGeom prst="bevel">
            <a:avLst>
              <a:gd name="adj" fmla="val 125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2400"/>
              <a:t>GRU</a:t>
            </a:r>
            <a:endParaRPr sz="2400"/>
          </a:p>
        </p:txBody>
      </p:sp>
      <p:sp>
        <p:nvSpPr>
          <p:cNvPr id="292" name="Google Shape;292;p30"/>
          <p:cNvSpPr txBox="1"/>
          <p:nvPr/>
        </p:nvSpPr>
        <p:spPr>
          <a:xfrm>
            <a:off x="0" y="0"/>
            <a:ext cx="18288000" cy="13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Block Diagram - CNN-GRU</a:t>
            </a:r>
            <a:endParaRPr sz="7500">
              <a:solidFill>
                <a:schemeClr val="lt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98" name="Google Shape;298;p31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466750" y="448075"/>
            <a:ext cx="17514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Model Summary - CNN-GRU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900" y="1866800"/>
            <a:ext cx="5599371" cy="84201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31"/>
          <p:cNvSpPr txBox="1"/>
          <p:nvPr/>
        </p:nvSpPr>
        <p:spPr>
          <a:xfrm>
            <a:off x="894525" y="2718350"/>
            <a:ext cx="9094200" cy="6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The GRU Layers are added after flattening the outputs from the Convolution and Pooling Layers.</a:t>
            </a:r>
            <a:endParaRPr sz="3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The 1st GRU layer is implemented with a units count of 32, activation function as tanh (default) and recurrent activation function as sigmoid (default)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followed by a 2nd GRU layer with a units count of 16, activation function as relu and recurrent activation function as sigmoid (default).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Font typeface="Assistant"/>
              <a:buChar char="●"/>
            </a:pPr>
            <a:r>
              <a:rPr lang="en-US" sz="3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GRU output is then 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passed to a Fully Connected (Dense) Layer followed by another Fully Connected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Layer which is reshaped to generate the forecast output.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07" name="Google Shape;307;p32"/>
          <p:cNvSpPr txBox="1"/>
          <p:nvPr/>
        </p:nvSpPr>
        <p:spPr>
          <a:xfrm>
            <a:off x="523527" y="309525"/>
            <a:ext cx="13833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466750" y="448075"/>
            <a:ext cx="17415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Results - CNN-GRU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1787275"/>
            <a:ext cx="18280076" cy="554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" y="7488548"/>
            <a:ext cx="4552190" cy="2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541" y="7488548"/>
            <a:ext cx="4641839" cy="2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6756" y="7488548"/>
            <a:ext cx="4691644" cy="277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8400" y="8361404"/>
            <a:ext cx="2581275" cy="102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89675" y="8361400"/>
            <a:ext cx="949558" cy="102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3"/>
          <p:cNvCxnSpPr/>
          <p:nvPr/>
        </p:nvCxnSpPr>
        <p:spPr>
          <a:xfrm rot="5400000">
            <a:off x="5416198" y="7590766"/>
            <a:ext cx="1860000" cy="0"/>
          </a:xfrm>
          <a:prstGeom prst="straightConnector1">
            <a:avLst/>
          </a:prstGeom>
          <a:noFill/>
          <a:ln w="12700" cap="flat" cmpd="sng">
            <a:solidFill>
              <a:srgbClr val="B5BB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33"/>
          <p:cNvSpPr/>
          <p:nvPr/>
        </p:nvSpPr>
        <p:spPr>
          <a:xfrm>
            <a:off x="6086410" y="8241123"/>
            <a:ext cx="519589" cy="632698"/>
          </a:xfrm>
          <a:custGeom>
            <a:avLst/>
            <a:gdLst/>
            <a:ahLst/>
            <a:cxnLst/>
            <a:rect l="l" t="t" r="r" b="b"/>
            <a:pathLst>
              <a:path w="2771140" h="3374390" extrusionOk="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21" name="Google Shape;321;p33"/>
          <p:cNvSpPr txBox="1"/>
          <p:nvPr/>
        </p:nvSpPr>
        <p:spPr>
          <a:xfrm>
            <a:off x="12598777" y="8039141"/>
            <a:ext cx="210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270940" y="8341150"/>
            <a:ext cx="164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6698272" y="8290757"/>
            <a:ext cx="2891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Assistant"/>
                <a:ea typeface="Assistant"/>
                <a:cs typeface="Assistant"/>
                <a:sym typeface="Assistant"/>
              </a:rPr>
              <a:t>Sem 6 End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707969" y="6610607"/>
            <a:ext cx="12874049" cy="54931"/>
          </a:xfrm>
          <a:custGeom>
            <a:avLst/>
            <a:gdLst/>
            <a:ahLst/>
            <a:cxnLst/>
            <a:rect l="l" t="t" r="r" b="b"/>
            <a:pathLst>
              <a:path w="3390138" h="14465" extrusionOk="0">
                <a:moveTo>
                  <a:pt x="0" y="0"/>
                </a:moveTo>
                <a:lnTo>
                  <a:pt x="3390138" y="0"/>
                </a:lnTo>
                <a:lnTo>
                  <a:pt x="3390138" y="14465"/>
                </a:lnTo>
                <a:lnTo>
                  <a:pt x="0" y="144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25" name="Google Shape;325;p33"/>
          <p:cNvSpPr txBox="1"/>
          <p:nvPr/>
        </p:nvSpPr>
        <p:spPr>
          <a:xfrm>
            <a:off x="6543900" y="8771950"/>
            <a:ext cx="28914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Assistant"/>
                <a:ea typeface="Assistant"/>
                <a:cs typeface="Assistant"/>
                <a:sym typeface="Assistant"/>
              </a:rPr>
              <a:t>A demonstration of the base CNN model with small amount of data and performance analysis of the model</a:t>
            </a:r>
            <a:endParaRPr/>
          </a:p>
        </p:txBody>
      </p:sp>
      <p:sp>
        <p:nvSpPr>
          <p:cNvPr id="326" name="Google Shape;326;p33"/>
          <p:cNvSpPr txBox="1"/>
          <p:nvPr/>
        </p:nvSpPr>
        <p:spPr>
          <a:xfrm rot="5400000">
            <a:off x="3933225" y="6483045"/>
            <a:ext cx="6924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33"/>
          <p:cNvCxnSpPr/>
          <p:nvPr/>
        </p:nvCxnSpPr>
        <p:spPr>
          <a:xfrm rot="5400000">
            <a:off x="1175410" y="5661249"/>
            <a:ext cx="1860000" cy="0"/>
          </a:xfrm>
          <a:prstGeom prst="straightConnector1">
            <a:avLst/>
          </a:prstGeom>
          <a:noFill/>
          <a:ln w="12700" cap="flat" cmpd="sng">
            <a:solidFill>
              <a:srgbClr val="B5BB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33"/>
          <p:cNvSpPr/>
          <p:nvPr/>
        </p:nvSpPr>
        <p:spPr>
          <a:xfrm>
            <a:off x="1844284" y="4100228"/>
            <a:ext cx="519589" cy="632698"/>
          </a:xfrm>
          <a:custGeom>
            <a:avLst/>
            <a:gdLst/>
            <a:ahLst/>
            <a:cxnLst/>
            <a:rect l="l" t="t" r="r" b="b"/>
            <a:pathLst>
              <a:path w="2771140" h="3374390" extrusionOk="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29" name="Google Shape;329;p33"/>
          <p:cNvSpPr txBox="1"/>
          <p:nvPr/>
        </p:nvSpPr>
        <p:spPr>
          <a:xfrm>
            <a:off x="2028818" y="4107257"/>
            <a:ext cx="210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2550884" y="4055939"/>
            <a:ext cx="2891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Assistant"/>
                <a:ea typeface="Assistant"/>
                <a:cs typeface="Assistant"/>
                <a:sym typeface="Assistant"/>
              </a:rPr>
              <a:t>Sem  6 Mid</a:t>
            </a:r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2550884" y="4580055"/>
            <a:ext cx="289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the Problem statement, Collection of dataset and Visualising the Dataset from ar2v format.</a:t>
            </a:r>
            <a:endParaRPr/>
          </a:p>
        </p:txBody>
      </p:sp>
      <p:cxnSp>
        <p:nvCxnSpPr>
          <p:cNvPr id="332" name="Google Shape;332;p33"/>
          <p:cNvCxnSpPr/>
          <p:nvPr/>
        </p:nvCxnSpPr>
        <p:spPr>
          <a:xfrm rot="5400000">
            <a:off x="10939025" y="7527191"/>
            <a:ext cx="1860000" cy="0"/>
          </a:xfrm>
          <a:prstGeom prst="straightConnector1">
            <a:avLst/>
          </a:prstGeom>
          <a:noFill/>
          <a:ln w="12700" cap="flat" cmpd="sng">
            <a:solidFill>
              <a:srgbClr val="B5BB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33"/>
          <p:cNvSpPr/>
          <p:nvPr/>
        </p:nvSpPr>
        <p:spPr>
          <a:xfrm>
            <a:off x="11579349" y="8337473"/>
            <a:ext cx="519589" cy="632698"/>
          </a:xfrm>
          <a:custGeom>
            <a:avLst/>
            <a:gdLst/>
            <a:ahLst/>
            <a:cxnLst/>
            <a:rect l="l" t="t" r="r" b="b"/>
            <a:pathLst>
              <a:path w="2771140" h="3374390" extrusionOk="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34" name="Google Shape;334;p33"/>
          <p:cNvSpPr txBox="1"/>
          <p:nvPr/>
        </p:nvSpPr>
        <p:spPr>
          <a:xfrm>
            <a:off x="11763883" y="8344501"/>
            <a:ext cx="210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4</a:t>
            </a:r>
            <a:endParaRPr/>
          </a:p>
        </p:txBody>
      </p:sp>
      <p:sp>
        <p:nvSpPr>
          <p:cNvPr id="335" name="Google Shape;335;p33"/>
          <p:cNvSpPr txBox="1"/>
          <p:nvPr/>
        </p:nvSpPr>
        <p:spPr>
          <a:xfrm>
            <a:off x="12285949" y="8293182"/>
            <a:ext cx="2891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Assistant"/>
                <a:ea typeface="Assistant"/>
                <a:cs typeface="Assistant"/>
                <a:sym typeface="Assistant"/>
              </a:rPr>
              <a:t>Sem 7 End 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12285949" y="8817299"/>
            <a:ext cx="28914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99">
                <a:latin typeface="Assistant"/>
                <a:ea typeface="Assistant"/>
                <a:cs typeface="Assistant"/>
                <a:sym typeface="Assistant"/>
              </a:rPr>
              <a:t>Final demonstration of CNN -FT, CNN-GRU  and comparative analysis </a:t>
            </a:r>
            <a:endParaRPr sz="1599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99">
                <a:latin typeface="Assistant"/>
                <a:ea typeface="Assistant"/>
                <a:cs typeface="Assistant"/>
                <a:sym typeface="Assistant"/>
              </a:rPr>
              <a:t>Documentation of the project</a:t>
            </a:r>
            <a:endParaRPr sz="1599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37" name="Google Shape;337;p33"/>
          <p:cNvCxnSpPr/>
          <p:nvPr/>
        </p:nvCxnSpPr>
        <p:spPr>
          <a:xfrm rot="5400000">
            <a:off x="8348619" y="5661249"/>
            <a:ext cx="1860000" cy="0"/>
          </a:xfrm>
          <a:prstGeom prst="straightConnector1">
            <a:avLst/>
          </a:prstGeom>
          <a:noFill/>
          <a:ln w="12700" cap="flat" cmpd="sng">
            <a:solidFill>
              <a:srgbClr val="B5BB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33"/>
          <p:cNvSpPr/>
          <p:nvPr/>
        </p:nvSpPr>
        <p:spPr>
          <a:xfrm>
            <a:off x="9018831" y="4100228"/>
            <a:ext cx="519589" cy="632698"/>
          </a:xfrm>
          <a:custGeom>
            <a:avLst/>
            <a:gdLst/>
            <a:ahLst/>
            <a:cxnLst/>
            <a:rect l="l" t="t" r="r" b="b"/>
            <a:pathLst>
              <a:path w="2771140" h="3374390" extrusionOk="0">
                <a:moveTo>
                  <a:pt x="0" y="0"/>
                </a:moveTo>
                <a:lnTo>
                  <a:pt x="0" y="2471420"/>
                </a:lnTo>
                <a:lnTo>
                  <a:pt x="1384300" y="3374390"/>
                </a:lnTo>
                <a:lnTo>
                  <a:pt x="2771140" y="2471420"/>
                </a:lnTo>
                <a:lnTo>
                  <a:pt x="2771140" y="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39" name="Google Shape;339;p33"/>
          <p:cNvSpPr txBox="1"/>
          <p:nvPr/>
        </p:nvSpPr>
        <p:spPr>
          <a:xfrm>
            <a:off x="9674943" y="4055939"/>
            <a:ext cx="2891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Assistant"/>
                <a:ea typeface="Assistant"/>
                <a:cs typeface="Assistant"/>
                <a:sym typeface="Assistant"/>
              </a:rPr>
              <a:t>Sem 7 Mid </a:t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9674950" y="4538050"/>
            <a:ext cx="3922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demonstration of the base CNN model trained with 3 months of data and saved parameter for transfer learning and classification result. (supplement)</a:t>
            </a:r>
            <a:endParaRPr/>
          </a:p>
        </p:txBody>
      </p:sp>
      <p:sp>
        <p:nvSpPr>
          <p:cNvPr id="341" name="Google Shape;341;p33"/>
          <p:cNvSpPr/>
          <p:nvPr/>
        </p:nvSpPr>
        <p:spPr>
          <a:xfrm>
            <a:off x="1932520" y="6469260"/>
            <a:ext cx="337800" cy="337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6206095" y="6469260"/>
            <a:ext cx="337800" cy="337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9109723" y="6469258"/>
            <a:ext cx="337800" cy="337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11671616" y="6469253"/>
            <a:ext cx="337800" cy="337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242700" y="560100"/>
            <a:ext cx="16671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rPr>
              <a:t>Evaluation Timeline: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9109725" y="4108775"/>
            <a:ext cx="3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99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/>
          <p:nvPr/>
        </p:nvSpPr>
        <p:spPr>
          <a:xfrm>
            <a:off x="0" y="0"/>
            <a:ext cx="18280075" cy="5632039"/>
          </a:xfrm>
          <a:custGeom>
            <a:avLst/>
            <a:gdLst/>
            <a:ahLst/>
            <a:cxnLst/>
            <a:rect l="l" t="t" r="r" b="b"/>
            <a:pathLst>
              <a:path w="8971816" h="2764191" extrusionOk="0">
                <a:moveTo>
                  <a:pt x="0" y="0"/>
                </a:moveTo>
                <a:lnTo>
                  <a:pt x="8971816" y="0"/>
                </a:lnTo>
                <a:lnTo>
                  <a:pt x="8971816" y="2764191"/>
                </a:lnTo>
                <a:lnTo>
                  <a:pt x="0" y="2764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2" name="Google Shape;352;p34"/>
          <p:cNvSpPr/>
          <p:nvPr/>
        </p:nvSpPr>
        <p:spPr>
          <a:xfrm>
            <a:off x="7269297" y="5513958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53" name="Google Shape;353;p34"/>
          <p:cNvSpPr txBox="1"/>
          <p:nvPr/>
        </p:nvSpPr>
        <p:spPr>
          <a:xfrm>
            <a:off x="672347" y="754650"/>
            <a:ext cx="5505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C48BB"/>
                </a:solidFill>
                <a:latin typeface="Tenor Sans"/>
                <a:ea typeface="Tenor Sans"/>
                <a:cs typeface="Tenor Sans"/>
                <a:sym typeface="Tenor Sans"/>
              </a:rPr>
              <a:t>References </a:t>
            </a: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765700" y="2091000"/>
            <a:ext cx="13460700" cy="3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0786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99"/>
              <a:buFont typeface="Assistant"/>
              <a:buChar char="●"/>
            </a:pPr>
            <a:r>
              <a:rPr lang="en-US" sz="3499" b="1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3"/>
              </a:rPr>
              <a:t>https://ieeexplore.ieee.org/document/9354430</a:t>
            </a:r>
            <a:endParaRPr sz="3499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50786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99"/>
              <a:buFont typeface="Assistant"/>
              <a:buChar char="●"/>
            </a:pPr>
            <a:r>
              <a:rPr lang="en-US" sz="3499" b="1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4"/>
              </a:rPr>
              <a:t>https://ieeexplore.ieee.org/document/8897082</a:t>
            </a:r>
            <a:endParaRPr sz="3499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99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50786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99"/>
              <a:buFont typeface="Assistant"/>
              <a:buChar char="●"/>
            </a:pPr>
            <a:r>
              <a:rPr lang="en-US" sz="3499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https://arxiv.org/abs/1411.1792</a:t>
            </a:r>
            <a:endParaRPr sz="3499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3752600" y="6889125"/>
            <a:ext cx="10903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accent2"/>
                </a:solidFill>
                <a:latin typeface="Tenor Sans"/>
                <a:ea typeface="Tenor Sans"/>
                <a:cs typeface="Tenor Sans"/>
                <a:sym typeface="Tenor Sans"/>
              </a:rPr>
              <a:t>Thank you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0" y="0"/>
            <a:ext cx="18280075" cy="10359866"/>
          </a:xfrm>
          <a:custGeom>
            <a:avLst/>
            <a:gdLst/>
            <a:ahLst/>
            <a:cxnLst/>
            <a:rect l="l" t="t" r="r" b="b"/>
            <a:pathLst>
              <a:path w="8971816" h="5084597" extrusionOk="0">
                <a:moveTo>
                  <a:pt x="0" y="0"/>
                </a:moveTo>
                <a:lnTo>
                  <a:pt x="8971816" y="0"/>
                </a:lnTo>
                <a:lnTo>
                  <a:pt x="8971816" y="5084597"/>
                </a:lnTo>
                <a:lnTo>
                  <a:pt x="0" y="508459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97" name="Google Shape;97;p13"/>
          <p:cNvSpPr/>
          <p:nvPr/>
        </p:nvSpPr>
        <p:spPr>
          <a:xfrm>
            <a:off x="7913" y="3159598"/>
            <a:ext cx="18280075" cy="7209205"/>
          </a:xfrm>
          <a:custGeom>
            <a:avLst/>
            <a:gdLst/>
            <a:ahLst/>
            <a:cxnLst/>
            <a:rect l="l" t="t" r="r" b="b"/>
            <a:pathLst>
              <a:path w="8971816" h="2948550" extrusionOk="0">
                <a:moveTo>
                  <a:pt x="0" y="0"/>
                </a:moveTo>
                <a:lnTo>
                  <a:pt x="8971816" y="0"/>
                </a:lnTo>
                <a:lnTo>
                  <a:pt x="8971816" y="2948550"/>
                </a:lnTo>
                <a:lnTo>
                  <a:pt x="0" y="2948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98" name="Google Shape;98;p13"/>
          <p:cNvCxnSpPr/>
          <p:nvPr/>
        </p:nvCxnSpPr>
        <p:spPr>
          <a:xfrm rot="5400000">
            <a:off x="5179722" y="6303758"/>
            <a:ext cx="5210700" cy="0"/>
          </a:xfrm>
          <a:prstGeom prst="straightConnector1">
            <a:avLst/>
          </a:prstGeom>
          <a:noFill/>
          <a:ln w="19050" cap="flat" cmpd="sng">
            <a:solidFill>
              <a:srgbClr val="0C48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" name="Google Shape;99;p13"/>
          <p:cNvGrpSpPr/>
          <p:nvPr/>
        </p:nvGrpSpPr>
        <p:grpSpPr>
          <a:xfrm>
            <a:off x="1028691" y="3262036"/>
            <a:ext cx="430469" cy="508399"/>
            <a:chOff x="0" y="-57150"/>
            <a:chExt cx="736600" cy="86995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101" name="Google Shape;101;p13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3"/>
          <p:cNvSpPr txBox="1"/>
          <p:nvPr/>
        </p:nvSpPr>
        <p:spPr>
          <a:xfrm>
            <a:off x="1028700" y="1019175"/>
            <a:ext cx="1107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Work Done </a:t>
            </a:r>
            <a:endParaRPr sz="2900" b="1"/>
          </a:p>
        </p:txBody>
      </p:sp>
      <p:sp>
        <p:nvSpPr>
          <p:cNvPr id="103" name="Google Shape;103;p13"/>
          <p:cNvSpPr txBox="1"/>
          <p:nvPr/>
        </p:nvSpPr>
        <p:spPr>
          <a:xfrm>
            <a:off x="1524657" y="4665725"/>
            <a:ext cx="4207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704800" y="4424025"/>
            <a:ext cx="6370200" cy="2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demonstration of the base CNN model and supplementary classification result.</a:t>
            </a:r>
            <a:endParaRPr sz="2200" b="1" i="1">
              <a:solidFill>
                <a:schemeClr val="dk1"/>
              </a:solidFill>
            </a:endParaRPr>
          </a:p>
          <a:p>
            <a:pPr marL="496571" marR="0" lvl="1" indent="-10223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1879375" y="3246825"/>
            <a:ext cx="4785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Mid Evaluation	</a:t>
            </a:r>
            <a:endParaRPr b="1" i="1"/>
          </a:p>
        </p:txBody>
      </p:sp>
      <p:sp>
        <p:nvSpPr>
          <p:cNvPr id="106" name="Google Shape;106;p13"/>
          <p:cNvSpPr txBox="1"/>
          <p:nvPr/>
        </p:nvSpPr>
        <p:spPr>
          <a:xfrm>
            <a:off x="9848050" y="4331425"/>
            <a:ext cx="49569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99" b="1" i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demonstration of the CNN-FT model and CNN-GRU model. </a:t>
            </a:r>
            <a:endParaRPr sz="2200" b="1" i="1"/>
          </a:p>
        </p:txBody>
      </p:sp>
      <p:sp>
        <p:nvSpPr>
          <p:cNvPr id="107" name="Google Shape;107;p13"/>
          <p:cNvSpPr txBox="1"/>
          <p:nvPr/>
        </p:nvSpPr>
        <p:spPr>
          <a:xfrm>
            <a:off x="9848049" y="3159600"/>
            <a:ext cx="4474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End </a:t>
            </a:r>
            <a:r>
              <a:rPr lang="en-US" sz="3500" b="1" i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Evaluation</a:t>
            </a:r>
            <a:endParaRPr i="1"/>
          </a:p>
        </p:txBody>
      </p:sp>
      <p:grpSp>
        <p:nvGrpSpPr>
          <p:cNvPr id="108" name="Google Shape;108;p13"/>
          <p:cNvGrpSpPr/>
          <p:nvPr/>
        </p:nvGrpSpPr>
        <p:grpSpPr>
          <a:xfrm>
            <a:off x="8932723" y="3262036"/>
            <a:ext cx="430469" cy="508399"/>
            <a:chOff x="0" y="-57150"/>
            <a:chExt cx="736600" cy="869950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B4E3EF"/>
            </a:solidFill>
            <a:ln>
              <a:noFill/>
            </a:ln>
          </p:spPr>
        </p:sp>
        <p:sp>
          <p:nvSpPr>
            <p:cNvPr id="110" name="Google Shape;110;p13"/>
            <p:cNvSpPr txBox="1"/>
            <p:nvPr/>
          </p:nvSpPr>
          <p:spPr>
            <a:xfrm>
              <a:off x="0" y="-57150"/>
              <a:ext cx="736500" cy="7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673075" y="4098675"/>
            <a:ext cx="8229600" cy="569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Deep learning based models require a prerequisite data for training .</a:t>
            </a: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Gained knowledge from these can be useful for similar scenarios.</a:t>
            </a: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Deep learning will help in improved Precipitation Nowcasting model.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/>
              <a:t>Models built:</a:t>
            </a:r>
            <a:endParaRPr sz="3000" b="1"/>
          </a:p>
          <a:p>
            <a:pPr marL="457200" lvl="0" indent="-419100" algn="l" rtl="0">
              <a:spcBef>
                <a:spcPts val="36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Base CNN nowcasting model 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CNN - Fine Tuning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CNN - MMD</a:t>
            </a:r>
            <a:endParaRPr sz="3000" b="1"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350" y="5253638"/>
            <a:ext cx="8096250" cy="3381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Set Description</a:t>
            </a: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753" y="0"/>
            <a:ext cx="5707250" cy="312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397575" y="3652625"/>
            <a:ext cx="17045700" cy="6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Name of the dataset: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NOAA NEXRAD(level II)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File Format: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ar2v files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Input :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 Miami, Florida, USA and a small amount of data from New Orleans, Louisiana, USA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Output Location :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New Orleans, Louisiana city, USA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>
                <a:latin typeface="Assistant"/>
                <a:ea typeface="Assistant"/>
                <a:cs typeface="Assistant"/>
                <a:sym typeface="Assistant"/>
              </a:rPr>
              <a:t>Data Source Link :</a:t>
            </a: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000" u="sng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https://github.com/awslabs/open-data-docs/tree/main/docs/noaa/noaa-nexrad</a:t>
            </a:r>
            <a:endParaRPr sz="3000" u="sng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Dataset  needs to labeled as “0” or “1” 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The labelling is done with a threshold in radar reflectivity (taken to be 35 dBZ)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trained classifier can be used for predictions on new radar data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Assistant"/>
              <a:buChar char="●"/>
            </a:pPr>
            <a:r>
              <a:rPr lang="en-US" sz="3000">
                <a:latin typeface="Assistant"/>
                <a:ea typeface="Assistant"/>
                <a:cs typeface="Assistant"/>
                <a:sym typeface="Assistant"/>
              </a:rPr>
              <a:t>1 - yes, Rainfall ; 0 - No Rainfall</a:t>
            </a:r>
            <a:endParaRPr sz="3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586900" y="526100"/>
            <a:ext cx="8931900" cy="23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Retrieval and Data Fields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457200" y="41235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Accessing NEXRAD (Level II) Archive  data 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Hosted in Amazon S3 bucket (us-east-1) AWS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Basic format : /&lt;Year&gt;/&lt;Month&gt;/&lt;Day&gt;/&lt;NEXRAD Station/&gt;/&lt;filename&gt;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File name Format : GGGGYYYYMMDD_TTTTTT_V06</a:t>
            </a:r>
            <a:endParaRPr sz="20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936" y="0"/>
            <a:ext cx="8769065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1214300" y="436600"/>
            <a:ext cx="6869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Visualization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0436350" y="344200"/>
            <a:ext cx="7393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Data Labeling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0566900" y="1941650"/>
            <a:ext cx="7721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Reflectivity Threshold - 35 dBz</a:t>
            </a:r>
            <a:endParaRPr sz="3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35 dBz above –  1</a:t>
            </a:r>
            <a:endParaRPr sz="3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35 dBz below –  0</a:t>
            </a:r>
            <a:endParaRPr sz="3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5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75" y="1776750"/>
            <a:ext cx="4484375" cy="31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088" y="5859176"/>
            <a:ext cx="4705550" cy="37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4425" y="4822750"/>
            <a:ext cx="5974300" cy="36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Radar Reflectivity Plots</a:t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00" y="3183609"/>
            <a:ext cx="3870916" cy="335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491" y="3183609"/>
            <a:ext cx="3870918" cy="344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9281" y="3155675"/>
            <a:ext cx="3870917" cy="340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182" y="7002626"/>
            <a:ext cx="3762807" cy="328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9398" y="6880072"/>
            <a:ext cx="3608291" cy="340692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9281" y="6764495"/>
            <a:ext cx="3870918" cy="352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3963" y="-93350"/>
            <a:ext cx="18280075" cy="1960160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58" name="Google Shape;158;p19"/>
          <p:cNvSpPr txBox="1"/>
          <p:nvPr/>
        </p:nvSpPr>
        <p:spPr>
          <a:xfrm>
            <a:off x="523527" y="309525"/>
            <a:ext cx="13833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Dynamic </a:t>
            </a:r>
            <a:r>
              <a:rPr lang="en-US" sz="7500" dirty="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Visualization</a:t>
            </a:r>
            <a:endParaRPr dirty="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1" y="1866800"/>
            <a:ext cx="5331416" cy="400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802" y="1866802"/>
            <a:ext cx="5275280" cy="396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8769" y="1866822"/>
            <a:ext cx="5275280" cy="396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10" y="6282163"/>
            <a:ext cx="5275292" cy="3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1728" y="6239921"/>
            <a:ext cx="5383042" cy="40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67054" y="6269793"/>
            <a:ext cx="5136480" cy="3861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3467761" y="1203697"/>
            <a:ext cx="473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enor Sans" panose="020B0604020202020204" charset="0"/>
              </a:rPr>
              <a:t>NOTE: View as slide show for the plots to move</a:t>
            </a:r>
            <a:endParaRPr lang="en-US" dirty="0">
              <a:solidFill>
                <a:schemeClr val="bg1"/>
              </a:solidFill>
              <a:latin typeface="Tenor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880</Words>
  <Application>Microsoft Office PowerPoint</Application>
  <PresentationFormat>Custom</PresentationFormat>
  <Paragraphs>131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Raleway</vt:lpstr>
      <vt:lpstr>Assistant</vt:lpstr>
      <vt:lpstr>Lato</vt:lpstr>
      <vt:lpstr>Arial</vt:lpstr>
      <vt:lpstr>Roboto</vt:lpstr>
      <vt:lpstr>Source Sans Pro</vt:lpstr>
      <vt:lpstr>Tenor Sans</vt:lpstr>
      <vt:lpstr>Blue and White Simple Basic Company Roadmap Presentation</vt:lpstr>
      <vt:lpstr>Precipitation Nowcasting and Classification through Deep Transfer Learning</vt:lpstr>
      <vt:lpstr>PowerPoint Presentation</vt:lpstr>
      <vt:lpstr>PowerPoint Presentation</vt:lpstr>
      <vt:lpstr>Abstract</vt:lpstr>
      <vt:lpstr>Data Set Description</vt:lpstr>
      <vt:lpstr>Data Retrieval and Data Fields</vt:lpstr>
      <vt:lpstr>PowerPoint Presentation</vt:lpstr>
      <vt:lpstr>Radar Reflectivity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Gated Recurrent Unit - GRU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Precipitation Nowcasting and Classification through Deep Transfer Learning</dc:title>
  <dc:creator>Preethi Gurumurthy</dc:creator>
  <cp:lastModifiedBy>Microsoft account</cp:lastModifiedBy>
  <cp:revision>3</cp:revision>
  <dcterms:modified xsi:type="dcterms:W3CDTF">2022-12-12T08:37:24Z</dcterms:modified>
</cp:coreProperties>
</file>